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Dosis"/>
      <p:regular r:id="rId29"/>
      <p:bold r:id="rId30"/>
    </p:embeddedFon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osi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Dosis-bold.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ae23b6e1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ae23b6e11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2ae23b6e11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ae23b6e1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ae23b6e11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2ae23b6e11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ae23b6e1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ae23b6e1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2ae23b6e11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ae0896fe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ae0896fe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2ae0896fec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ae23b6e11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ae23b6e11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2ae23b6e11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ae23b6e1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ae23b6e11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2ae23b6e11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ae0896fec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ae0896fec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2ae0896fec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ae23b6e11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ae23b6e11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2ae23b6e11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ae0896fec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ae0896fec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2ae0896fec_1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ae23b6e11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ae23b6e11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2ae23b6e11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ae23b6e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ae23b6e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12ae23b6e1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ae0896fec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ae0896fec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2ae0896fec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ae0896fec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ae0896fec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12ae0896fec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ae0896fec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ae0896fec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2ae0896fec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ae77e3d1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ae77e3d1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2ae77e3d1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ae23b6e11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ae23b6e11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2ae23b6e11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ae23b6e1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ae23b6e11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12ae23b6e11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ae0896fec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ae0896fec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2ae0896fec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ae0896fe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ae0896fec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12ae0896fec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ae0896fec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ae0896fec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12ae0896fec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ae23b6e1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ae23b6e1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2ae23b6e1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ae23b6e11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ae23b6e11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2ae23b6e11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2"/>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p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p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p6"/>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p6"/>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5"/>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5"/>
          <p:cNvSpPr txBox="1"/>
          <p:nvPr/>
        </p:nvSpPr>
        <p:spPr>
          <a:xfrm>
            <a:off x="491867" y="1647399"/>
            <a:ext cx="416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br>
              <a:rPr b="1" lang="en-US" sz="3600">
                <a:solidFill>
                  <a:schemeClr val="lt1"/>
                </a:solidFill>
                <a:latin typeface="Montserrat"/>
                <a:ea typeface="Montserrat"/>
                <a:cs typeface="Montserrat"/>
                <a:sym typeface="Montserrat"/>
              </a:rPr>
            </a:br>
            <a:r>
              <a:rPr b="1" lang="en-US" sz="3600">
                <a:solidFill>
                  <a:schemeClr val="lt1"/>
                </a:solidFill>
                <a:latin typeface="Montserrat"/>
                <a:ea typeface="Montserrat"/>
                <a:cs typeface="Montserrat"/>
                <a:sym typeface="Montserrat"/>
              </a:rPr>
              <a:t>Uranus</a:t>
            </a:r>
            <a:endParaRPr b="1" sz="3600">
              <a:solidFill>
                <a:schemeClr val="lt1"/>
              </a:solidFill>
              <a:latin typeface="Montserrat"/>
              <a:ea typeface="Montserrat"/>
              <a:cs typeface="Montserrat"/>
              <a:sym typeface="Montserrat"/>
            </a:endParaRPr>
          </a:p>
        </p:txBody>
      </p:sp>
      <p:sp>
        <p:nvSpPr>
          <p:cNvPr id="66" name="Google Shape;66;p15"/>
          <p:cNvSpPr txBox="1"/>
          <p:nvPr/>
        </p:nvSpPr>
        <p:spPr>
          <a:xfrm>
            <a:off x="491875" y="3402025"/>
            <a:ext cx="34461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 (Stage 1)</a:t>
            </a:r>
            <a:endParaRPr b="0" i="0" sz="1400" u="none" cap="none" strike="noStrike">
              <a:solidFill>
                <a:schemeClr val="lt1"/>
              </a:solidFill>
              <a:latin typeface="Arial"/>
              <a:ea typeface="Arial"/>
              <a:cs typeface="Arial"/>
              <a:sym typeface="Arial"/>
            </a:endParaRPr>
          </a:p>
        </p:txBody>
      </p:sp>
      <p:cxnSp>
        <p:nvCxnSpPr>
          <p:cNvPr id="67" name="Google Shape;67;p15"/>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5"/>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29729"/>
              <a:buFont typeface="Arial"/>
              <a:buNone/>
            </a:pPr>
            <a:r>
              <a:rPr lang="en-US"/>
              <a:t>UNIVARIATE ANALYSIS</a:t>
            </a:r>
            <a:endParaRPr/>
          </a:p>
          <a:p>
            <a:pPr indent="0" lvl="0" marL="0" rtl="0" algn="l">
              <a:spcBef>
                <a:spcPts val="0"/>
              </a:spcBef>
              <a:spcAft>
                <a:spcPts val="0"/>
              </a:spcAft>
              <a:buClr>
                <a:schemeClr val="dk1"/>
              </a:buClr>
              <a:buSzPct val="29729"/>
              <a:buFont typeface="Arial"/>
              <a:buNone/>
            </a:pPr>
            <a:r>
              <a:t/>
            </a:r>
            <a:endParaRPr/>
          </a:p>
          <a:p>
            <a:pPr indent="0" lvl="0" marL="0" rtl="0" algn="l">
              <a:spcBef>
                <a:spcPts val="0"/>
              </a:spcBef>
              <a:spcAft>
                <a:spcPts val="0"/>
              </a:spcAft>
              <a:buNone/>
            </a:pPr>
            <a:r>
              <a:t/>
            </a:r>
            <a:endParaRPr/>
          </a:p>
        </p:txBody>
      </p:sp>
      <p:sp>
        <p:nvSpPr>
          <p:cNvPr id="141" name="Google Shape;141;p2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689425" y="1599450"/>
            <a:ext cx="10610850" cy="428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29729"/>
              <a:buFont typeface="Arial"/>
              <a:buNone/>
            </a:pPr>
            <a:r>
              <a:rPr lang="en-US"/>
              <a:t>UNIVARIATE ANALYSIS</a:t>
            </a:r>
            <a:endParaRPr/>
          </a:p>
          <a:p>
            <a:pPr indent="0" lvl="0" marL="0" rtl="0" algn="l">
              <a:spcBef>
                <a:spcPts val="0"/>
              </a:spcBef>
              <a:spcAft>
                <a:spcPts val="0"/>
              </a:spcAft>
              <a:buClr>
                <a:schemeClr val="dk1"/>
              </a:buClr>
              <a:buSzPct val="29729"/>
              <a:buFont typeface="Arial"/>
              <a:buNone/>
            </a:pPr>
            <a:r>
              <a:t/>
            </a:r>
            <a:endParaRPr/>
          </a:p>
          <a:p>
            <a:pPr indent="0" lvl="0" marL="0" rtl="0" algn="l">
              <a:spcBef>
                <a:spcPts val="0"/>
              </a:spcBef>
              <a:spcAft>
                <a:spcPts val="0"/>
              </a:spcAft>
              <a:buClr>
                <a:schemeClr val="dk1"/>
              </a:buClr>
              <a:buSzPct val="29729"/>
              <a:buFont typeface="Arial"/>
              <a:buNone/>
            </a:pPr>
            <a:r>
              <a:t/>
            </a:r>
            <a:endParaRPr/>
          </a:p>
          <a:p>
            <a:pPr indent="0" lvl="0" marL="0" rtl="0" algn="l">
              <a:spcBef>
                <a:spcPts val="0"/>
              </a:spcBef>
              <a:spcAft>
                <a:spcPts val="0"/>
              </a:spcAft>
              <a:buNone/>
            </a:pPr>
            <a:r>
              <a:t/>
            </a:r>
            <a:endParaRPr/>
          </a:p>
        </p:txBody>
      </p:sp>
      <p:sp>
        <p:nvSpPr>
          <p:cNvPr id="149" name="Google Shape;149;p2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50" name="Google Shape;150;p25"/>
          <p:cNvPicPr preferRelativeResize="0"/>
          <p:nvPr/>
        </p:nvPicPr>
        <p:blipFill>
          <a:blip r:embed="rId3">
            <a:alphaModFix/>
          </a:blip>
          <a:stretch>
            <a:fillRect/>
          </a:stretch>
        </p:blipFill>
        <p:spPr>
          <a:xfrm>
            <a:off x="3395175" y="1609188"/>
            <a:ext cx="5572125" cy="441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Univariate Analysis</a:t>
            </a:r>
            <a:endParaRPr/>
          </a:p>
        </p:txBody>
      </p:sp>
      <p:sp>
        <p:nvSpPr>
          <p:cNvPr id="157" name="Google Shape;157;p2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58" name="Google Shape;158;p26"/>
          <p:cNvPicPr preferRelativeResize="0"/>
          <p:nvPr/>
        </p:nvPicPr>
        <p:blipFill>
          <a:blip r:embed="rId3">
            <a:alphaModFix/>
          </a:blip>
          <a:stretch>
            <a:fillRect/>
          </a:stretch>
        </p:blipFill>
        <p:spPr>
          <a:xfrm>
            <a:off x="-50" y="1536636"/>
            <a:ext cx="12192001" cy="41270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29729"/>
              <a:buFont typeface="Arial"/>
              <a:buNone/>
            </a:pPr>
            <a:r>
              <a:rPr lang="en-US"/>
              <a:t>Univariate Analysis</a:t>
            </a:r>
            <a:endParaRPr/>
          </a:p>
          <a:p>
            <a:pPr indent="0" lvl="0" marL="0" rtl="0" algn="l">
              <a:spcBef>
                <a:spcPts val="0"/>
              </a:spcBef>
              <a:spcAft>
                <a:spcPts val="0"/>
              </a:spcAft>
              <a:buNone/>
            </a:pPr>
            <a:r>
              <a:t/>
            </a:r>
            <a:endParaRPr/>
          </a:p>
        </p:txBody>
      </p:sp>
      <p:sp>
        <p:nvSpPr>
          <p:cNvPr id="165" name="Google Shape;165;p27"/>
          <p:cNvSpPr txBox="1"/>
          <p:nvPr>
            <p:ph idx="1" type="body"/>
          </p:nvPr>
        </p:nvSpPr>
        <p:spPr>
          <a:xfrm>
            <a:off x="585400" y="1536625"/>
            <a:ext cx="111909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Dari hasil univariate analysis pada feature bertipe numerical, dapat disimpulkan bahwa:</a:t>
            </a:r>
            <a:endParaRPr/>
          </a:p>
          <a:p>
            <a:pPr indent="-349250" lvl="0" marL="457200" rtl="0" algn="l">
              <a:spcBef>
                <a:spcPts val="0"/>
              </a:spcBef>
              <a:spcAft>
                <a:spcPts val="0"/>
              </a:spcAft>
              <a:buSzPts val="1900"/>
              <a:buAutoNum type="arabicPeriod"/>
            </a:pPr>
            <a:r>
              <a:rPr lang="en-US"/>
              <a:t>Dengan boxplot, semua data numerical memiliki outlier</a:t>
            </a:r>
            <a:endParaRPr/>
          </a:p>
          <a:p>
            <a:pPr indent="-349250" lvl="0" marL="457200" rtl="0" algn="l">
              <a:spcBef>
                <a:spcPts val="0"/>
              </a:spcBef>
              <a:spcAft>
                <a:spcPts val="0"/>
              </a:spcAft>
              <a:buSzPts val="1900"/>
              <a:buAutoNum type="arabicPeriod"/>
            </a:pPr>
            <a:r>
              <a:rPr lang="en-US"/>
              <a:t>Kebanyakan data pada setiap kolom mengalami positively skew</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72" name="Google Shape;172;p28"/>
          <p:cNvPicPr preferRelativeResize="0"/>
          <p:nvPr/>
        </p:nvPicPr>
        <p:blipFill>
          <a:blip r:embed="rId3">
            <a:alphaModFix/>
          </a:blip>
          <a:stretch>
            <a:fillRect/>
          </a:stretch>
        </p:blipFill>
        <p:spPr>
          <a:xfrm>
            <a:off x="1727579" y="1536625"/>
            <a:ext cx="8993075" cy="4617725"/>
          </a:xfrm>
          <a:prstGeom prst="rect">
            <a:avLst/>
          </a:prstGeom>
          <a:noFill/>
          <a:ln>
            <a:noFill/>
          </a:ln>
        </p:spPr>
      </p:pic>
      <p:sp>
        <p:nvSpPr>
          <p:cNvPr id="173" name="Google Shape;173;p28"/>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Univariate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Univariate Analysis</a:t>
            </a:r>
            <a:endParaRPr/>
          </a:p>
        </p:txBody>
      </p:sp>
      <p:sp>
        <p:nvSpPr>
          <p:cNvPr id="180" name="Google Shape;180;p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81" name="Google Shape;181;p29"/>
          <p:cNvPicPr preferRelativeResize="0"/>
          <p:nvPr/>
        </p:nvPicPr>
        <p:blipFill>
          <a:blip r:embed="rId3">
            <a:alphaModFix/>
          </a:blip>
          <a:stretch>
            <a:fillRect/>
          </a:stretch>
        </p:blipFill>
        <p:spPr>
          <a:xfrm>
            <a:off x="2072900" y="1611550"/>
            <a:ext cx="8132075" cy="429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Univariate Analysis</a:t>
            </a:r>
            <a:endParaRPr/>
          </a:p>
          <a:p>
            <a:pPr indent="0" lvl="0" marL="0" rtl="0" algn="l">
              <a:spcBef>
                <a:spcPts val="0"/>
              </a:spcBef>
              <a:spcAft>
                <a:spcPts val="0"/>
              </a:spcAft>
              <a:buNone/>
            </a:pPr>
            <a:r>
              <a:t/>
            </a:r>
            <a:endParaRPr/>
          </a:p>
        </p:txBody>
      </p:sp>
      <p:sp>
        <p:nvSpPr>
          <p:cNvPr id="188" name="Google Shape;188;p30"/>
          <p:cNvSpPr txBox="1"/>
          <p:nvPr>
            <p:ph idx="1" type="body"/>
          </p:nvPr>
        </p:nvSpPr>
        <p:spPr>
          <a:xfrm>
            <a:off x="585400" y="1536625"/>
            <a:ext cx="111909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Dari hasil univariate analysis pada feature bertipe categorical, dapat disimpulkan bahwa:</a:t>
            </a:r>
            <a:endParaRPr/>
          </a:p>
          <a:p>
            <a:pPr indent="-349250" lvl="0" marL="457200" rtl="0" algn="l">
              <a:spcBef>
                <a:spcPts val="0"/>
              </a:spcBef>
              <a:spcAft>
                <a:spcPts val="0"/>
              </a:spcAft>
              <a:buSzPts val="1900"/>
              <a:buAutoNum type="arabicPeriod"/>
            </a:pPr>
            <a:r>
              <a:rPr lang="en-US"/>
              <a:t>Semua feature categorical memiliki sebaran data yang timpang</a:t>
            </a:r>
            <a:endParaRPr/>
          </a:p>
          <a:p>
            <a:pPr indent="-349250" lvl="0" marL="457200" rtl="0" algn="l">
              <a:spcBef>
                <a:spcPts val="0"/>
              </a:spcBef>
              <a:spcAft>
                <a:spcPts val="0"/>
              </a:spcAft>
              <a:buSzPts val="1900"/>
              <a:buAutoNum type="arabicPeriod"/>
            </a:pPr>
            <a:r>
              <a:rPr lang="en-US"/>
              <a:t>Karena feature target (Revenue) mengalami sebaran data yang timpang, dengan demikian dataset ini mengalami imbalance data seperti kesimpulan pada hasil descriptive statistics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MULTIVARIATE ANALYSIS</a:t>
            </a:r>
            <a:endParaRPr/>
          </a:p>
        </p:txBody>
      </p:sp>
      <p:pic>
        <p:nvPicPr>
          <p:cNvPr id="195" name="Google Shape;195;p31"/>
          <p:cNvPicPr preferRelativeResize="0"/>
          <p:nvPr/>
        </p:nvPicPr>
        <p:blipFill>
          <a:blip r:embed="rId3">
            <a:alphaModFix/>
          </a:blip>
          <a:stretch>
            <a:fillRect/>
          </a:stretch>
        </p:blipFill>
        <p:spPr>
          <a:xfrm>
            <a:off x="754650" y="1356875"/>
            <a:ext cx="4263900" cy="5109725"/>
          </a:xfrm>
          <a:prstGeom prst="rect">
            <a:avLst/>
          </a:prstGeom>
          <a:noFill/>
          <a:ln>
            <a:noFill/>
          </a:ln>
        </p:spPr>
      </p:pic>
      <p:sp>
        <p:nvSpPr>
          <p:cNvPr id="196" name="Google Shape;196;p31"/>
          <p:cNvSpPr txBox="1"/>
          <p:nvPr/>
        </p:nvSpPr>
        <p:spPr>
          <a:xfrm>
            <a:off x="5759650" y="1687700"/>
            <a:ext cx="31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7" name="Google Shape;197;p31"/>
          <p:cNvSpPr txBox="1"/>
          <p:nvPr/>
        </p:nvSpPr>
        <p:spPr>
          <a:xfrm>
            <a:off x="5331025" y="1356875"/>
            <a:ext cx="6295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Hasil analisa:</a:t>
            </a:r>
            <a:endParaRPr sz="1900"/>
          </a:p>
          <a:p>
            <a:pPr indent="-349250" lvl="0" marL="457200" rtl="0" algn="l">
              <a:spcBef>
                <a:spcPts val="0"/>
              </a:spcBef>
              <a:spcAft>
                <a:spcPts val="0"/>
              </a:spcAft>
              <a:buSzPts val="1900"/>
              <a:buAutoNum type="arabicPeriod"/>
            </a:pPr>
            <a:r>
              <a:rPr lang="en-US" sz="1900"/>
              <a:t>PageValues memiliki moderate positive correlation dengan Revenue</a:t>
            </a:r>
            <a:endParaRPr sz="1900"/>
          </a:p>
          <a:p>
            <a:pPr indent="-349250" lvl="0" marL="457200" rtl="0" algn="l">
              <a:spcBef>
                <a:spcPts val="0"/>
              </a:spcBef>
              <a:spcAft>
                <a:spcPts val="0"/>
              </a:spcAft>
              <a:buSzPts val="1900"/>
              <a:buAutoNum type="arabicPeriod"/>
            </a:pPr>
            <a:r>
              <a:rPr lang="en-US" sz="1900"/>
              <a:t>ProductRelated, ProductRelated_Duration, Administrative, Informational, Administrative_Duration, Informational_Duration, Weekend, dan Browser memiliki very low positive correlation dengan Revenue</a:t>
            </a:r>
            <a:endParaRPr sz="1900"/>
          </a:p>
          <a:p>
            <a:pPr indent="-349250" lvl="0" marL="457200" rtl="0" algn="l">
              <a:spcBef>
                <a:spcPts val="0"/>
              </a:spcBef>
              <a:spcAft>
                <a:spcPts val="0"/>
              </a:spcAft>
              <a:buSzPts val="1900"/>
              <a:buAutoNum type="arabicPeriod"/>
            </a:pPr>
            <a:r>
              <a:rPr lang="en-US" sz="1900"/>
              <a:t>ExitRates memiliki low negative correlation dengan Revenue</a:t>
            </a:r>
            <a:endParaRPr sz="1900"/>
          </a:p>
          <a:p>
            <a:pPr indent="-349250" lvl="0" marL="457200" rtl="0" algn="l">
              <a:spcBef>
                <a:spcPts val="0"/>
              </a:spcBef>
              <a:spcAft>
                <a:spcPts val="0"/>
              </a:spcAft>
              <a:buSzPts val="1900"/>
              <a:buAutoNum type="arabicPeriod"/>
            </a:pPr>
            <a:r>
              <a:rPr lang="en-US" sz="1900"/>
              <a:t>BounceRates, SpecialDay, OperatingSystems, Region dan TrafficType memiliki very low negative correlation dengan Revenue</a:t>
            </a:r>
            <a:endParaRPr sz="1900"/>
          </a:p>
          <a:p>
            <a:pPr indent="0" lvl="0" marL="0" rtl="0" algn="l">
              <a:spcBef>
                <a:spcPts val="0"/>
              </a:spcBef>
              <a:spcAft>
                <a:spcPts val="0"/>
              </a:spcAft>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MULTIVARIATE</a:t>
            </a:r>
            <a:endParaRPr/>
          </a:p>
          <a:p>
            <a:pPr indent="0" lvl="0" marL="0" rtl="0" algn="l">
              <a:spcBef>
                <a:spcPts val="0"/>
              </a:spcBef>
              <a:spcAft>
                <a:spcPts val="0"/>
              </a:spcAft>
              <a:buNone/>
            </a:pPr>
            <a:r>
              <a:rPr lang="en-US"/>
              <a:t>ANALYSIS</a:t>
            </a:r>
            <a:endParaRPr/>
          </a:p>
        </p:txBody>
      </p:sp>
      <p:sp>
        <p:nvSpPr>
          <p:cNvPr id="204" name="Google Shape;204;p32"/>
          <p:cNvSpPr txBox="1"/>
          <p:nvPr>
            <p:ph idx="1" type="body"/>
          </p:nvPr>
        </p:nvSpPr>
        <p:spPr>
          <a:xfrm>
            <a:off x="585400" y="1701100"/>
            <a:ext cx="3690600" cy="4969500"/>
          </a:xfrm>
          <a:prstGeom prst="rect">
            <a:avLst/>
          </a:prstGeom>
        </p:spPr>
        <p:txBody>
          <a:bodyPr anchorCtr="0" anchor="t" bIns="121900" lIns="121900" spcFirstLastPara="1" rIns="121900" wrap="square" tIns="121900">
            <a:normAutofit fontScale="85000" lnSpcReduction="20000"/>
          </a:bodyPr>
          <a:lstStyle/>
          <a:p>
            <a:pPr indent="0" lvl="0" marL="0" rtl="0" algn="l">
              <a:spcBef>
                <a:spcPts val="0"/>
              </a:spcBef>
              <a:spcAft>
                <a:spcPts val="0"/>
              </a:spcAft>
              <a:buNone/>
            </a:pPr>
            <a:r>
              <a:rPr lang="en-US"/>
              <a:t>Hasil analisa:</a:t>
            </a:r>
            <a:endParaRPr/>
          </a:p>
          <a:p>
            <a:pPr indent="-331152" lvl="0" marL="457200" rtl="0" algn="l">
              <a:spcBef>
                <a:spcPts val="0"/>
              </a:spcBef>
              <a:spcAft>
                <a:spcPts val="0"/>
              </a:spcAft>
              <a:buSzPct val="100000"/>
              <a:buAutoNum type="arabicPeriod"/>
            </a:pPr>
            <a:r>
              <a:rPr lang="en-US"/>
              <a:t>ExitRates dan BounceRates memiliki very high positive correlation, pilih salah satu feature untuk training</a:t>
            </a:r>
            <a:endParaRPr/>
          </a:p>
          <a:p>
            <a:pPr indent="-331152" lvl="0" marL="457200" rtl="0" algn="l">
              <a:spcBef>
                <a:spcPts val="0"/>
              </a:spcBef>
              <a:spcAft>
                <a:spcPts val="0"/>
              </a:spcAft>
              <a:buSzPct val="100000"/>
              <a:buAutoNum type="arabicPeriod"/>
            </a:pPr>
            <a:r>
              <a:rPr lang="en-US"/>
              <a:t>ProductRelated_Duration dan ProductRelated memiliki very high positive correlation, pilih salah satu feature untuk training</a:t>
            </a:r>
            <a:endParaRPr/>
          </a:p>
          <a:p>
            <a:pPr indent="-331152" lvl="0" marL="457200" rtl="0" algn="l">
              <a:spcBef>
                <a:spcPts val="0"/>
              </a:spcBef>
              <a:spcAft>
                <a:spcPts val="0"/>
              </a:spcAft>
              <a:buSzPct val="100000"/>
              <a:buAutoNum type="arabicPeriod"/>
            </a:pPr>
            <a:r>
              <a:rPr lang="en-US"/>
              <a:t>Informational_Duration dan Informational memiliki high positive correlation, pilih salah satu feature untuk training</a:t>
            </a:r>
            <a:endParaRPr/>
          </a:p>
          <a:p>
            <a:pPr indent="-331152" lvl="0" marL="457200" rtl="0" algn="l">
              <a:spcBef>
                <a:spcPts val="0"/>
              </a:spcBef>
              <a:spcAft>
                <a:spcPts val="0"/>
              </a:spcAft>
              <a:buSzPct val="100000"/>
              <a:buAutoNum type="arabicPeriod"/>
            </a:pPr>
            <a:r>
              <a:rPr lang="en-US"/>
              <a:t>Administrative_Duration dan Administrative memiliki high positive correlation, pilih salah satu feature untuk training</a:t>
            </a:r>
            <a:endParaRPr/>
          </a:p>
        </p:txBody>
      </p:sp>
      <p:pic>
        <p:nvPicPr>
          <p:cNvPr id="205" name="Google Shape;205;p32"/>
          <p:cNvPicPr preferRelativeResize="0"/>
          <p:nvPr/>
        </p:nvPicPr>
        <p:blipFill>
          <a:blip r:embed="rId3">
            <a:alphaModFix/>
          </a:blip>
          <a:stretch>
            <a:fillRect/>
          </a:stretch>
        </p:blipFill>
        <p:spPr>
          <a:xfrm>
            <a:off x="4275887" y="0"/>
            <a:ext cx="6509687" cy="6858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Business Insight</a:t>
            </a:r>
            <a:endParaRPr/>
          </a:p>
        </p:txBody>
      </p:sp>
      <p:sp>
        <p:nvSpPr>
          <p:cNvPr id="212" name="Google Shape;212;p33"/>
          <p:cNvSpPr txBox="1"/>
          <p:nvPr>
            <p:ph idx="1" type="body"/>
          </p:nvPr>
        </p:nvSpPr>
        <p:spPr>
          <a:xfrm>
            <a:off x="6670000" y="1536625"/>
            <a:ext cx="51063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lang="en-US"/>
              <a:t>Data target (Revenue) terdiri dari 84,53% nilai False (customer yang tidak melakukan pembelian) dan 15,47% nilai True (customer yang melakukan pembelian)</a:t>
            </a:r>
            <a:endParaRPr/>
          </a:p>
          <a:p>
            <a:pPr indent="0" lvl="0" marL="0" rtl="0" algn="l">
              <a:spcBef>
                <a:spcPts val="0"/>
              </a:spcBef>
              <a:spcAft>
                <a:spcPts val="0"/>
              </a:spcAft>
              <a:buNone/>
            </a:pPr>
            <a:r>
              <a:t/>
            </a:r>
            <a:endParaRPr/>
          </a:p>
        </p:txBody>
      </p:sp>
      <p:pic>
        <p:nvPicPr>
          <p:cNvPr id="213" name="Google Shape;213;p33"/>
          <p:cNvPicPr preferRelativeResize="0"/>
          <p:nvPr/>
        </p:nvPicPr>
        <p:blipFill>
          <a:blip r:embed="rId3">
            <a:alphaModFix/>
          </a:blip>
          <a:stretch>
            <a:fillRect/>
          </a:stretch>
        </p:blipFill>
        <p:spPr>
          <a:xfrm>
            <a:off x="585803" y="1809875"/>
            <a:ext cx="6084201" cy="400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Problem and GOALS Final Project Uranus </a:t>
            </a:r>
            <a:endParaRPr/>
          </a:p>
        </p:txBody>
      </p:sp>
      <p:sp>
        <p:nvSpPr>
          <p:cNvPr id="75" name="Google Shape;75;p1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Problem : </a:t>
            </a:r>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Banyak pengunjung yang mengunjungi situs penjualan online namun tidak berakhir dengan melakukan transaksi.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US"/>
              <a:t>GOALS	</a:t>
            </a:r>
            <a:r>
              <a:rPr lang="en-US"/>
              <a:t> :</a:t>
            </a:r>
            <a:endParaRPr/>
          </a:p>
          <a:p>
            <a:pPr indent="-336550" lvl="0" marL="457200" rtl="0" algn="l">
              <a:spcBef>
                <a:spcPts val="1200"/>
              </a:spcBef>
              <a:spcAft>
                <a:spcPts val="0"/>
              </a:spcAft>
              <a:buSzPts val="1700"/>
              <a:buFont typeface="Arial"/>
              <a:buChar char="-"/>
            </a:pPr>
            <a:r>
              <a:rPr lang="en-US" sz="1700">
                <a:latin typeface="Arial"/>
                <a:ea typeface="Arial"/>
                <a:cs typeface="Arial"/>
                <a:sym typeface="Arial"/>
              </a:rPr>
              <a:t>Meningkatkan purchasing intention dari penjualan 15% menjadi 25%</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Business Insight</a:t>
            </a:r>
            <a:endParaRPr/>
          </a:p>
        </p:txBody>
      </p:sp>
      <p:sp>
        <p:nvSpPr>
          <p:cNvPr id="220" name="Google Shape;220;p34"/>
          <p:cNvSpPr txBox="1"/>
          <p:nvPr>
            <p:ph idx="1" type="body"/>
          </p:nvPr>
        </p:nvSpPr>
        <p:spPr>
          <a:xfrm>
            <a:off x="9136200" y="1536625"/>
            <a:ext cx="26400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Pada bulan Jul, Aug, Sept, Oct, Nov jumlah revenue lebih dari 15% Visitor</a:t>
            </a:r>
            <a:endParaRPr/>
          </a:p>
        </p:txBody>
      </p:sp>
      <p:pic>
        <p:nvPicPr>
          <p:cNvPr id="221" name="Google Shape;221;p34"/>
          <p:cNvPicPr preferRelativeResize="0"/>
          <p:nvPr/>
        </p:nvPicPr>
        <p:blipFill rotWithShape="1">
          <a:blip r:embed="rId3">
            <a:alphaModFix/>
          </a:blip>
          <a:srcRect b="59180" l="0" r="0" t="0"/>
          <a:stretch/>
        </p:blipFill>
        <p:spPr>
          <a:xfrm>
            <a:off x="585800" y="1536625"/>
            <a:ext cx="4455950" cy="4169450"/>
          </a:xfrm>
          <a:prstGeom prst="rect">
            <a:avLst/>
          </a:prstGeom>
          <a:noFill/>
          <a:ln>
            <a:noFill/>
          </a:ln>
        </p:spPr>
      </p:pic>
      <p:pic>
        <p:nvPicPr>
          <p:cNvPr id="222" name="Google Shape;222;p34"/>
          <p:cNvPicPr preferRelativeResize="0"/>
          <p:nvPr/>
        </p:nvPicPr>
        <p:blipFill rotWithShape="1">
          <a:blip r:embed="rId4">
            <a:alphaModFix/>
          </a:blip>
          <a:srcRect b="0" l="0" r="0" t="39202"/>
          <a:stretch/>
        </p:blipFill>
        <p:spPr>
          <a:xfrm>
            <a:off x="5041750" y="593375"/>
            <a:ext cx="4094444" cy="5706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Business Insight</a:t>
            </a:r>
            <a:endParaRPr/>
          </a:p>
        </p:txBody>
      </p:sp>
      <p:sp>
        <p:nvSpPr>
          <p:cNvPr id="229" name="Google Shape;229;p35"/>
          <p:cNvSpPr txBox="1"/>
          <p:nvPr>
            <p:ph idx="1" type="body"/>
          </p:nvPr>
        </p:nvSpPr>
        <p:spPr>
          <a:xfrm>
            <a:off x="8196275" y="1536625"/>
            <a:ext cx="35799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New_Visitor / pengunjung baru lebih cendrung membeli / menghasilkan revenue dibandingkan tipe pengunjung yang lain</a:t>
            </a:r>
            <a:endParaRPr/>
          </a:p>
        </p:txBody>
      </p:sp>
      <p:pic>
        <p:nvPicPr>
          <p:cNvPr id="230" name="Google Shape;230;p35"/>
          <p:cNvPicPr preferRelativeResize="0"/>
          <p:nvPr/>
        </p:nvPicPr>
        <p:blipFill>
          <a:blip r:embed="rId3">
            <a:alphaModFix/>
          </a:blip>
          <a:stretch>
            <a:fillRect/>
          </a:stretch>
        </p:blipFill>
        <p:spPr>
          <a:xfrm>
            <a:off x="585788" y="1536613"/>
            <a:ext cx="7610475" cy="477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Business Insight</a:t>
            </a:r>
            <a:endParaRPr/>
          </a:p>
        </p:txBody>
      </p:sp>
      <p:sp>
        <p:nvSpPr>
          <p:cNvPr id="237" name="Google Shape;237;p36"/>
          <p:cNvSpPr txBox="1"/>
          <p:nvPr>
            <p:ph idx="1" type="body"/>
          </p:nvPr>
        </p:nvSpPr>
        <p:spPr>
          <a:xfrm>
            <a:off x="6567500" y="1536625"/>
            <a:ext cx="52089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Tidak ada perbedaan yang signifikan dari jumlah persentase reveneu saat weekend atau bukan</a:t>
            </a:r>
            <a:endParaRPr/>
          </a:p>
        </p:txBody>
      </p:sp>
      <p:pic>
        <p:nvPicPr>
          <p:cNvPr id="238" name="Google Shape;238;p36"/>
          <p:cNvPicPr preferRelativeResize="0"/>
          <p:nvPr/>
        </p:nvPicPr>
        <p:blipFill>
          <a:blip r:embed="rId3">
            <a:alphaModFix/>
          </a:blip>
          <a:stretch>
            <a:fillRect/>
          </a:stretch>
        </p:blipFill>
        <p:spPr>
          <a:xfrm>
            <a:off x="585800" y="1690150"/>
            <a:ext cx="5981700" cy="424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Business Insight</a:t>
            </a:r>
            <a:endParaRPr/>
          </a:p>
        </p:txBody>
      </p:sp>
      <p:sp>
        <p:nvSpPr>
          <p:cNvPr id="245" name="Google Shape;245;p37"/>
          <p:cNvSpPr txBox="1"/>
          <p:nvPr>
            <p:ph idx="1" type="body"/>
          </p:nvPr>
        </p:nvSpPr>
        <p:spPr>
          <a:xfrm>
            <a:off x="585400" y="1536625"/>
            <a:ext cx="111909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Recommendations:</a:t>
            </a:r>
            <a:endParaRPr/>
          </a:p>
          <a:p>
            <a:pPr indent="-349250" lvl="0" marL="457200" rtl="0" algn="l">
              <a:spcBef>
                <a:spcPts val="0"/>
              </a:spcBef>
              <a:spcAft>
                <a:spcPts val="0"/>
              </a:spcAft>
              <a:buSzPts val="1900"/>
              <a:buAutoNum type="arabicPeriod"/>
            </a:pPr>
            <a:r>
              <a:rPr lang="en-US"/>
              <a:t>Lebih baik dilakukan suatu marketing khusus pada bulan-bulan yang memiliki persentase revenue yang rendah</a:t>
            </a:r>
            <a:endParaRPr/>
          </a:p>
          <a:p>
            <a:pPr indent="-349250" lvl="0" marL="457200" rtl="0" algn="l">
              <a:spcBef>
                <a:spcPts val="0"/>
              </a:spcBef>
              <a:spcAft>
                <a:spcPts val="0"/>
              </a:spcAft>
              <a:buSzPts val="1900"/>
              <a:buAutoNum type="arabicPeriod"/>
            </a:pPr>
            <a:r>
              <a:rPr lang="en-US"/>
              <a:t>Perlu dilakukan marketing khusus kepada returning visitor karena dari hasil analisa, visitor sangat banyak yang bertipe returning namun persentanse revenuenya paling rendah</a:t>
            </a:r>
            <a:endParaRPr/>
          </a:p>
          <a:p>
            <a:pPr indent="-349250" lvl="0" marL="457200" rtl="0" algn="l">
              <a:spcBef>
                <a:spcPts val="0"/>
              </a:spcBef>
              <a:spcAft>
                <a:spcPts val="0"/>
              </a:spcAft>
              <a:buSzPts val="1900"/>
              <a:buAutoNum type="arabicPeriod"/>
            </a:pPr>
            <a:r>
              <a:rPr lang="en-US"/>
              <a:t>Perlu dibuatkan strategi marketing pada hari-hari non-weekend karena dari hasil analisa, jumlah visitor pada saat non-weekend sangat banyak dan berbeda jauh dengan jumlah visitor pada saat weekend namun persentase revenue pada saat weekend justru sedikit lebih besar dengan saat non-weekend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000"/>
              </a:lnSpc>
              <a:spcBef>
                <a:spcPts val="0"/>
              </a:spcBef>
              <a:spcAft>
                <a:spcPts val="0"/>
              </a:spcAft>
              <a:buClr>
                <a:schemeClr val="dk1"/>
              </a:buClr>
              <a:buSzPct val="34375"/>
              <a:buFont typeface="Arial"/>
              <a:buNone/>
            </a:pPr>
            <a:r>
              <a:rPr lang="en-US" sz="3200">
                <a:solidFill>
                  <a:srgbClr val="0198A3"/>
                </a:solidFill>
              </a:rPr>
              <a:t>Pembagian Tugas (Stage 1)</a:t>
            </a:r>
            <a:endParaRPr sz="3200">
              <a:solidFill>
                <a:srgbClr val="0198A3"/>
              </a:solidFill>
            </a:endParaRPr>
          </a:p>
          <a:p>
            <a:pPr indent="0" lvl="0" marL="0" rtl="0" algn="l">
              <a:spcBef>
                <a:spcPts val="0"/>
              </a:spcBef>
              <a:spcAft>
                <a:spcPts val="0"/>
              </a:spcAft>
              <a:buNone/>
            </a:pPr>
            <a:r>
              <a:t/>
            </a:r>
            <a:endParaRPr/>
          </a:p>
        </p:txBody>
      </p:sp>
      <p:sp>
        <p:nvSpPr>
          <p:cNvPr id="252" name="Google Shape;252;p3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10000"/>
          </a:bodyPr>
          <a:lstStyle/>
          <a:p>
            <a:pPr indent="-349250" lvl="0" marL="457200" rtl="0" algn="l">
              <a:spcBef>
                <a:spcPts val="0"/>
              </a:spcBef>
              <a:spcAft>
                <a:spcPts val="0"/>
              </a:spcAft>
              <a:buSzPts val="1900"/>
              <a:buAutoNum type="arabicPeriod"/>
            </a:pPr>
            <a:r>
              <a:rPr lang="en-US"/>
              <a:t>Rijal Abdulhakim : Business Insight, Notulen, Penyusunan Laporan</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Yusuf Rifqi </a:t>
            </a:r>
            <a:r>
              <a:rPr lang="en-US"/>
              <a:t>H : Notulen, Penyusunan Laporan</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M Zamzam I : Univariate Analysis</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Sahel Abdat : Descriptive Statistics</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Putrini Nur A H : Univariate Analysis</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Surya Karunia R : Multivariate Analysis</a:t>
            </a:r>
            <a:endParaRPr/>
          </a:p>
          <a:p>
            <a:pPr indent="0" lvl="0" marL="457200" rtl="0" algn="l">
              <a:spcBef>
                <a:spcPts val="0"/>
              </a:spcBef>
              <a:spcAft>
                <a:spcPts val="0"/>
              </a:spcAft>
              <a:buNone/>
            </a:pPr>
            <a:r>
              <a:t/>
            </a:r>
            <a:endParaRPr/>
          </a:p>
          <a:p>
            <a:pPr indent="-349250" lvl="0" marL="457200" rtl="0" algn="l">
              <a:spcBef>
                <a:spcPts val="0"/>
              </a:spcBef>
              <a:spcAft>
                <a:spcPts val="0"/>
              </a:spcAft>
              <a:buSzPts val="1900"/>
              <a:buAutoNum type="arabicPeriod"/>
            </a:pPr>
            <a:r>
              <a:rPr lang="en-US"/>
              <a:t>M Rendra Putra P : Multivariate Analysis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1041725" y="1887700"/>
            <a:ext cx="10533000" cy="44652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Dataset yang digunakan dalam kelompok 1 adalah online_shoper_intentention, stage 1 menganalisis terkait EDA dari dataset tersebut. Beberapa overview dari dataset adalah sebagai berikut</a:t>
            </a:r>
            <a:endParaRPr b="0" i="0" sz="1400" u="none" cap="none" strike="noStrike">
              <a:solidFill>
                <a:srgbClr val="000000"/>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Dataset terdiri dari 18 kolom dengan total baris sebanyak 12330</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18 kolom tersebut terdiri dari 2 tipe data bool, 7 tipe data float, 7 tipe data integer, dan 2 tipe data objek</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data-data pada kolom tidak ada yang hilang (missing values) dan memiliki 125 data duplikat</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Dari 18 kolom, 14 data merupakan numerikal dan 4 data merupakan kategorikal</a:t>
            </a:r>
            <a:br>
              <a:rPr b="0" i="0" lang="en-US" sz="20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81" name="Google Shape;81;p1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OVERVIEW Stage-1</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739325" y="259625"/>
            <a:ext cx="4176000" cy="6514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t>14 Data Tipe NUMERIKAL</a:t>
            </a:r>
            <a:endParaRPr b="1"/>
          </a:p>
          <a:p>
            <a:pPr indent="0" lvl="0" marL="0" rtl="0" algn="l">
              <a:spcBef>
                <a:spcPts val="0"/>
              </a:spcBef>
              <a:spcAft>
                <a:spcPts val="0"/>
              </a:spcAft>
              <a:buNone/>
            </a:pPr>
            <a:r>
              <a:t/>
            </a:r>
            <a:endParaRPr/>
          </a:p>
          <a:p>
            <a:pPr indent="-349250" lvl="0" marL="457200" rtl="0" algn="l">
              <a:spcBef>
                <a:spcPts val="0"/>
              </a:spcBef>
              <a:spcAft>
                <a:spcPts val="0"/>
              </a:spcAft>
              <a:buSzPts val="1900"/>
              <a:buChar char="●"/>
            </a:pPr>
            <a:r>
              <a:rPr lang="en-US"/>
              <a:t>'Administrative', </a:t>
            </a:r>
            <a:endParaRPr/>
          </a:p>
          <a:p>
            <a:pPr indent="-349250" lvl="0" marL="457200" rtl="0" algn="l">
              <a:spcBef>
                <a:spcPts val="0"/>
              </a:spcBef>
              <a:spcAft>
                <a:spcPts val="0"/>
              </a:spcAft>
              <a:buSzPts val="1900"/>
              <a:buChar char="●"/>
            </a:pPr>
            <a:r>
              <a:rPr lang="en-US"/>
              <a:t>'Administrative_Duration', </a:t>
            </a:r>
            <a:endParaRPr/>
          </a:p>
          <a:p>
            <a:pPr indent="-349250" lvl="0" marL="457200" rtl="0" algn="l">
              <a:spcBef>
                <a:spcPts val="0"/>
              </a:spcBef>
              <a:spcAft>
                <a:spcPts val="0"/>
              </a:spcAft>
              <a:buSzPts val="1900"/>
              <a:buChar char="●"/>
            </a:pPr>
            <a:r>
              <a:rPr lang="en-US"/>
              <a:t>'Informational',</a:t>
            </a:r>
            <a:endParaRPr/>
          </a:p>
          <a:p>
            <a:pPr indent="-349250" lvl="0" marL="457200" rtl="0" algn="l">
              <a:spcBef>
                <a:spcPts val="0"/>
              </a:spcBef>
              <a:spcAft>
                <a:spcPts val="0"/>
              </a:spcAft>
              <a:buSzPts val="1900"/>
              <a:buChar char="●"/>
            </a:pPr>
            <a:r>
              <a:rPr lang="en-US"/>
              <a:t> 'Informational_Duration',</a:t>
            </a:r>
            <a:endParaRPr/>
          </a:p>
          <a:p>
            <a:pPr indent="-349250" lvl="0" marL="457200" rtl="0" algn="l">
              <a:spcBef>
                <a:spcPts val="0"/>
              </a:spcBef>
              <a:spcAft>
                <a:spcPts val="0"/>
              </a:spcAft>
              <a:buSzPts val="1900"/>
              <a:buChar char="●"/>
            </a:pPr>
            <a:r>
              <a:rPr lang="en-US"/>
              <a:t> 'ProductRelated', </a:t>
            </a:r>
            <a:endParaRPr/>
          </a:p>
          <a:p>
            <a:pPr indent="-349250" lvl="0" marL="457200" rtl="0" algn="l">
              <a:spcBef>
                <a:spcPts val="0"/>
              </a:spcBef>
              <a:spcAft>
                <a:spcPts val="0"/>
              </a:spcAft>
              <a:buSzPts val="1900"/>
              <a:buChar char="●"/>
            </a:pPr>
            <a:r>
              <a:rPr lang="en-US"/>
              <a:t>'ProductRelated_Duration',</a:t>
            </a:r>
            <a:endParaRPr/>
          </a:p>
          <a:p>
            <a:pPr indent="-349250" lvl="0" marL="457200" rtl="0" algn="l">
              <a:spcBef>
                <a:spcPts val="0"/>
              </a:spcBef>
              <a:spcAft>
                <a:spcPts val="0"/>
              </a:spcAft>
              <a:buSzPts val="1900"/>
              <a:buChar char="●"/>
            </a:pPr>
            <a:r>
              <a:rPr lang="en-US"/>
              <a:t> 'BounceRates', </a:t>
            </a:r>
            <a:endParaRPr/>
          </a:p>
          <a:p>
            <a:pPr indent="-349250" lvl="0" marL="457200" rtl="0" algn="l">
              <a:spcBef>
                <a:spcPts val="0"/>
              </a:spcBef>
              <a:spcAft>
                <a:spcPts val="0"/>
              </a:spcAft>
              <a:buSzPts val="1900"/>
              <a:buChar char="●"/>
            </a:pPr>
            <a:r>
              <a:rPr lang="en-US"/>
              <a:t>'ExitRates',</a:t>
            </a:r>
            <a:endParaRPr/>
          </a:p>
          <a:p>
            <a:pPr indent="-349250" lvl="0" marL="457200" rtl="0" algn="l">
              <a:spcBef>
                <a:spcPts val="0"/>
              </a:spcBef>
              <a:spcAft>
                <a:spcPts val="0"/>
              </a:spcAft>
              <a:buSzPts val="1900"/>
              <a:buChar char="●"/>
            </a:pPr>
            <a:r>
              <a:rPr lang="en-US"/>
              <a:t> 'PageValues',</a:t>
            </a:r>
            <a:endParaRPr/>
          </a:p>
          <a:p>
            <a:pPr indent="-349250" lvl="0" marL="457200" rtl="0" algn="l">
              <a:spcBef>
                <a:spcPts val="0"/>
              </a:spcBef>
              <a:spcAft>
                <a:spcPts val="0"/>
              </a:spcAft>
              <a:buSzPts val="1900"/>
              <a:buChar char="●"/>
            </a:pPr>
            <a:r>
              <a:rPr lang="en-US"/>
              <a:t> 'SpecialDay', </a:t>
            </a:r>
            <a:endParaRPr/>
          </a:p>
          <a:p>
            <a:pPr indent="-349250" lvl="0" marL="457200" rtl="0" algn="l">
              <a:spcBef>
                <a:spcPts val="0"/>
              </a:spcBef>
              <a:spcAft>
                <a:spcPts val="0"/>
              </a:spcAft>
              <a:buSzPts val="1900"/>
              <a:buChar char="●"/>
            </a:pPr>
            <a:r>
              <a:rPr lang="en-US"/>
              <a:t> 'OperatingSystems', </a:t>
            </a:r>
            <a:endParaRPr/>
          </a:p>
          <a:p>
            <a:pPr indent="-349250" lvl="0" marL="457200" rtl="0" algn="l">
              <a:spcBef>
                <a:spcPts val="0"/>
              </a:spcBef>
              <a:spcAft>
                <a:spcPts val="0"/>
              </a:spcAft>
              <a:buSzPts val="1900"/>
              <a:buChar char="●"/>
            </a:pPr>
            <a:r>
              <a:rPr lang="en-US"/>
              <a:t>'Browser', 'Region', </a:t>
            </a:r>
            <a:endParaRPr/>
          </a:p>
          <a:p>
            <a:pPr indent="-349250" lvl="0" marL="457200" rtl="0" algn="l">
              <a:spcBef>
                <a:spcPts val="0"/>
              </a:spcBef>
              <a:spcAft>
                <a:spcPts val="0"/>
              </a:spcAft>
              <a:buSzPts val="1900"/>
              <a:buChar char="●"/>
            </a:pPr>
            <a:r>
              <a:rPr lang="en-US"/>
              <a:t>'TrafficType</a:t>
            </a:r>
            <a:endParaRPr/>
          </a:p>
        </p:txBody>
      </p:sp>
      <p:sp>
        <p:nvSpPr>
          <p:cNvPr id="88" name="Google Shape;88;p18"/>
          <p:cNvSpPr txBox="1"/>
          <p:nvPr>
            <p:ph idx="1" type="body"/>
          </p:nvPr>
        </p:nvSpPr>
        <p:spPr>
          <a:xfrm>
            <a:off x="6009925" y="259625"/>
            <a:ext cx="4176000" cy="6514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t>14 Data Tipe KATEGORIKAL</a:t>
            </a:r>
            <a:endParaRPr b="1"/>
          </a:p>
          <a:p>
            <a:pPr indent="0" lvl="0" marL="0" rtl="0" algn="l">
              <a:spcBef>
                <a:spcPts val="0"/>
              </a:spcBef>
              <a:spcAft>
                <a:spcPts val="0"/>
              </a:spcAft>
              <a:buNone/>
            </a:pPr>
            <a:r>
              <a:t/>
            </a:r>
            <a:endParaRPr/>
          </a:p>
          <a:p>
            <a:pPr indent="-349250" lvl="0" marL="457200" rtl="0" algn="l">
              <a:spcBef>
                <a:spcPts val="0"/>
              </a:spcBef>
              <a:spcAft>
                <a:spcPts val="0"/>
              </a:spcAft>
              <a:buSzPts val="1900"/>
              <a:buChar char="●"/>
            </a:pPr>
            <a:r>
              <a:rPr lang="en-US"/>
              <a:t>MONTH</a:t>
            </a:r>
            <a:endParaRPr/>
          </a:p>
          <a:p>
            <a:pPr indent="-349250" lvl="0" marL="457200" rtl="0" algn="l">
              <a:spcBef>
                <a:spcPts val="0"/>
              </a:spcBef>
              <a:spcAft>
                <a:spcPts val="0"/>
              </a:spcAft>
              <a:buSzPts val="1900"/>
              <a:buChar char="●"/>
            </a:pPr>
            <a:r>
              <a:rPr lang="en-US"/>
              <a:t>Visitor Type</a:t>
            </a:r>
            <a:endParaRPr/>
          </a:p>
          <a:p>
            <a:pPr indent="-349250" lvl="0" marL="457200" rtl="0" algn="l">
              <a:spcBef>
                <a:spcPts val="0"/>
              </a:spcBef>
              <a:spcAft>
                <a:spcPts val="0"/>
              </a:spcAft>
              <a:buSzPts val="1900"/>
              <a:buChar char="●"/>
            </a:pPr>
            <a:r>
              <a:rPr lang="en-US"/>
              <a:t>Weekend</a:t>
            </a:r>
            <a:endParaRPr/>
          </a:p>
          <a:p>
            <a:pPr indent="-349250" lvl="0" marL="457200" rtl="0" algn="l">
              <a:spcBef>
                <a:spcPts val="0"/>
              </a:spcBef>
              <a:spcAft>
                <a:spcPts val="0"/>
              </a:spcAft>
              <a:buSzPts val="1900"/>
              <a:buChar char="●"/>
            </a:pPr>
            <a:r>
              <a:rPr lang="en-US"/>
              <a:t>Revenue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Descriptive Statistics</a:t>
            </a:r>
            <a:endParaRPr/>
          </a:p>
        </p:txBody>
      </p:sp>
      <p:sp>
        <p:nvSpPr>
          <p:cNvPr id="95" name="Google Shape;95;p19"/>
          <p:cNvSpPr txBox="1"/>
          <p:nvPr>
            <p:ph idx="1" type="body"/>
          </p:nvPr>
        </p:nvSpPr>
        <p:spPr>
          <a:xfrm>
            <a:off x="4816675" y="4503980"/>
            <a:ext cx="6959700" cy="158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Hasil analisa :</a:t>
            </a:r>
            <a:endParaRPr/>
          </a:p>
          <a:p>
            <a:pPr indent="-349250" lvl="0" marL="457200" rtl="0" algn="l">
              <a:spcBef>
                <a:spcPts val="0"/>
              </a:spcBef>
              <a:spcAft>
                <a:spcPts val="0"/>
              </a:spcAft>
              <a:buSzPts val="1900"/>
              <a:buAutoNum type="arabicPeriod"/>
            </a:pPr>
            <a:r>
              <a:rPr lang="en-US"/>
              <a:t>Tidak terdapat missing value</a:t>
            </a:r>
            <a:endParaRPr/>
          </a:p>
          <a:p>
            <a:pPr indent="-349250" lvl="0" marL="457200" rtl="0" algn="l">
              <a:spcBef>
                <a:spcPts val="0"/>
              </a:spcBef>
              <a:spcAft>
                <a:spcPts val="0"/>
              </a:spcAft>
              <a:buSzPts val="1900"/>
              <a:buAutoNum type="arabicPeriod"/>
            </a:pPr>
            <a:r>
              <a:rPr lang="en-US"/>
              <a:t>Format data sesuai di semua feature</a:t>
            </a:r>
            <a:endParaRPr/>
          </a:p>
          <a:p>
            <a:pPr indent="-349250" lvl="0" marL="457200" rtl="0" algn="l">
              <a:spcBef>
                <a:spcPts val="0"/>
              </a:spcBef>
              <a:spcAft>
                <a:spcPts val="0"/>
              </a:spcAft>
              <a:buSzPts val="1900"/>
              <a:buAutoNum type="arabicPeriod"/>
            </a:pPr>
            <a:r>
              <a:rPr lang="en-US"/>
              <a:t>Terdapat 125 data duplikat </a:t>
            </a:r>
            <a:endParaRPr/>
          </a:p>
        </p:txBody>
      </p:sp>
      <p:pic>
        <p:nvPicPr>
          <p:cNvPr id="96" name="Google Shape;96;p19"/>
          <p:cNvPicPr preferRelativeResize="0"/>
          <p:nvPr/>
        </p:nvPicPr>
        <p:blipFill>
          <a:blip r:embed="rId3">
            <a:alphaModFix/>
          </a:blip>
          <a:stretch>
            <a:fillRect/>
          </a:stretch>
        </p:blipFill>
        <p:spPr>
          <a:xfrm>
            <a:off x="585800" y="1536621"/>
            <a:ext cx="3892574" cy="4055850"/>
          </a:xfrm>
          <a:prstGeom prst="rect">
            <a:avLst/>
          </a:prstGeom>
          <a:noFill/>
          <a:ln>
            <a:noFill/>
          </a:ln>
        </p:spPr>
      </p:pic>
      <p:pic>
        <p:nvPicPr>
          <p:cNvPr id="97" name="Google Shape;97;p19"/>
          <p:cNvPicPr preferRelativeResize="0"/>
          <p:nvPr/>
        </p:nvPicPr>
        <p:blipFill>
          <a:blip r:embed="rId4">
            <a:alphaModFix/>
          </a:blip>
          <a:stretch>
            <a:fillRect/>
          </a:stretch>
        </p:blipFill>
        <p:spPr>
          <a:xfrm>
            <a:off x="4816675" y="1657175"/>
            <a:ext cx="5818575" cy="1804150"/>
          </a:xfrm>
          <a:prstGeom prst="rect">
            <a:avLst/>
          </a:prstGeom>
          <a:noFill/>
          <a:ln>
            <a:noFill/>
          </a:ln>
        </p:spPr>
      </p:pic>
      <p:pic>
        <p:nvPicPr>
          <p:cNvPr id="98" name="Google Shape;98;p19"/>
          <p:cNvPicPr preferRelativeResize="0"/>
          <p:nvPr/>
        </p:nvPicPr>
        <p:blipFill>
          <a:blip r:embed="rId5">
            <a:alphaModFix/>
          </a:blip>
          <a:stretch>
            <a:fillRect/>
          </a:stretch>
        </p:blipFill>
        <p:spPr>
          <a:xfrm>
            <a:off x="4862050" y="3600900"/>
            <a:ext cx="2249901" cy="76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29729"/>
              <a:buFont typeface="Arial"/>
              <a:buNone/>
            </a:pPr>
            <a:r>
              <a:rPr lang="en-US"/>
              <a:t>Descriptive Statistics</a:t>
            </a:r>
            <a:endParaRPr/>
          </a:p>
          <a:p>
            <a:pPr indent="0" lvl="0" marL="0" rtl="0" algn="l">
              <a:spcBef>
                <a:spcPts val="0"/>
              </a:spcBef>
              <a:spcAft>
                <a:spcPts val="0"/>
              </a:spcAft>
              <a:buNone/>
            </a:pPr>
            <a:r>
              <a:t/>
            </a:r>
            <a:endParaRPr/>
          </a:p>
        </p:txBody>
      </p:sp>
      <p:sp>
        <p:nvSpPr>
          <p:cNvPr id="105" name="Google Shape;105;p20"/>
          <p:cNvSpPr txBox="1"/>
          <p:nvPr>
            <p:ph idx="1" type="body"/>
          </p:nvPr>
        </p:nvSpPr>
        <p:spPr>
          <a:xfrm>
            <a:off x="3897800" y="3621304"/>
            <a:ext cx="7878600" cy="2470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Pada descriptive statistics feature bertipe numerik, nilai min dan max berada dalam batas wajar. Namun dari nilai quartile yang dihasilkan kita dapat melihat bahwa beberapa feature memiliki distribusi data positive skewness</a:t>
            </a:r>
            <a:endParaRPr/>
          </a:p>
        </p:txBody>
      </p:sp>
      <p:pic>
        <p:nvPicPr>
          <p:cNvPr id="106" name="Google Shape;106;p20"/>
          <p:cNvPicPr preferRelativeResize="0"/>
          <p:nvPr/>
        </p:nvPicPr>
        <p:blipFill>
          <a:blip r:embed="rId3">
            <a:alphaModFix/>
          </a:blip>
          <a:stretch>
            <a:fillRect/>
          </a:stretch>
        </p:blipFill>
        <p:spPr>
          <a:xfrm>
            <a:off x="716075" y="1536625"/>
            <a:ext cx="10930351" cy="2084675"/>
          </a:xfrm>
          <a:prstGeom prst="rect">
            <a:avLst/>
          </a:prstGeom>
          <a:noFill/>
          <a:ln>
            <a:noFill/>
          </a:ln>
        </p:spPr>
      </p:pic>
      <p:pic>
        <p:nvPicPr>
          <p:cNvPr id="107" name="Google Shape;107;p20"/>
          <p:cNvPicPr preferRelativeResize="0"/>
          <p:nvPr/>
        </p:nvPicPr>
        <p:blipFill>
          <a:blip r:embed="rId4">
            <a:alphaModFix/>
          </a:blip>
          <a:stretch>
            <a:fillRect/>
          </a:stretch>
        </p:blipFill>
        <p:spPr>
          <a:xfrm>
            <a:off x="1211499" y="3621300"/>
            <a:ext cx="2388251" cy="2175000"/>
          </a:xfrm>
          <a:prstGeom prst="rect">
            <a:avLst/>
          </a:prstGeom>
          <a:noFill/>
          <a:ln>
            <a:noFill/>
          </a:ln>
        </p:spPr>
      </p:pic>
      <p:pic>
        <p:nvPicPr>
          <p:cNvPr id="108" name="Google Shape;108;p20"/>
          <p:cNvPicPr preferRelativeResize="0"/>
          <p:nvPr/>
        </p:nvPicPr>
        <p:blipFill>
          <a:blip r:embed="rId5">
            <a:alphaModFix/>
          </a:blip>
          <a:stretch>
            <a:fillRect/>
          </a:stretch>
        </p:blipFill>
        <p:spPr>
          <a:xfrm>
            <a:off x="716075" y="3582024"/>
            <a:ext cx="495425" cy="225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Descriptive Statistics</a:t>
            </a:r>
            <a:endParaRPr/>
          </a:p>
        </p:txBody>
      </p:sp>
      <p:sp>
        <p:nvSpPr>
          <p:cNvPr id="115" name="Google Shape;115;p21"/>
          <p:cNvSpPr txBox="1"/>
          <p:nvPr>
            <p:ph idx="1" type="body"/>
          </p:nvPr>
        </p:nvSpPr>
        <p:spPr>
          <a:xfrm>
            <a:off x="7836225" y="1536625"/>
            <a:ext cx="39402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Pada hasil descriptive statistics dan value counting pada feature bertipe categorical dapat dilihat bahwa seluruh feature memiliki sebaran yang timpang. Karena feature Revenue merupakan target dan sebarannya timpang maka pada dataset ini mengalami imbalance data</a:t>
            </a:r>
            <a:endParaRPr/>
          </a:p>
        </p:txBody>
      </p:sp>
      <p:pic>
        <p:nvPicPr>
          <p:cNvPr id="116" name="Google Shape;116;p21"/>
          <p:cNvPicPr preferRelativeResize="0"/>
          <p:nvPr/>
        </p:nvPicPr>
        <p:blipFill>
          <a:blip r:embed="rId3">
            <a:alphaModFix/>
          </a:blip>
          <a:stretch>
            <a:fillRect/>
          </a:stretch>
        </p:blipFill>
        <p:spPr>
          <a:xfrm>
            <a:off x="585800" y="1536625"/>
            <a:ext cx="4084900" cy="1704850"/>
          </a:xfrm>
          <a:prstGeom prst="rect">
            <a:avLst/>
          </a:prstGeom>
          <a:noFill/>
          <a:ln>
            <a:noFill/>
          </a:ln>
        </p:spPr>
      </p:pic>
      <p:pic>
        <p:nvPicPr>
          <p:cNvPr id="117" name="Google Shape;117;p21"/>
          <p:cNvPicPr preferRelativeResize="0"/>
          <p:nvPr/>
        </p:nvPicPr>
        <p:blipFill>
          <a:blip r:embed="rId4">
            <a:alphaModFix/>
          </a:blip>
          <a:stretch>
            <a:fillRect/>
          </a:stretch>
        </p:blipFill>
        <p:spPr>
          <a:xfrm>
            <a:off x="1385238" y="3421213"/>
            <a:ext cx="2486025" cy="2543175"/>
          </a:xfrm>
          <a:prstGeom prst="rect">
            <a:avLst/>
          </a:prstGeom>
          <a:noFill/>
          <a:ln>
            <a:noFill/>
          </a:ln>
        </p:spPr>
      </p:pic>
      <p:pic>
        <p:nvPicPr>
          <p:cNvPr id="118" name="Google Shape;118;p21"/>
          <p:cNvPicPr preferRelativeResize="0"/>
          <p:nvPr/>
        </p:nvPicPr>
        <p:blipFill>
          <a:blip r:embed="rId5">
            <a:alphaModFix/>
          </a:blip>
          <a:stretch>
            <a:fillRect/>
          </a:stretch>
        </p:blipFill>
        <p:spPr>
          <a:xfrm>
            <a:off x="4762788" y="1994950"/>
            <a:ext cx="2981325"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UNIVARIATE ANALYSIS</a:t>
            </a:r>
            <a:endParaRPr/>
          </a:p>
        </p:txBody>
      </p:sp>
      <p:sp>
        <p:nvSpPr>
          <p:cNvPr id="125" name="Google Shape;125;p2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26" name="Google Shape;126;p22"/>
          <p:cNvPicPr preferRelativeResize="0"/>
          <p:nvPr/>
        </p:nvPicPr>
        <p:blipFill rotWithShape="1">
          <a:blip r:embed="rId3">
            <a:alphaModFix/>
          </a:blip>
          <a:srcRect b="74866" l="0" r="0" t="0"/>
          <a:stretch/>
        </p:blipFill>
        <p:spPr>
          <a:xfrm>
            <a:off x="585800" y="1536625"/>
            <a:ext cx="10833992" cy="455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29729"/>
              <a:buFont typeface="Arial"/>
              <a:buNone/>
            </a:pPr>
            <a:r>
              <a:rPr lang="en-US"/>
              <a:t>UNIVARIATE ANALYSIS</a:t>
            </a:r>
            <a:endParaRPr/>
          </a:p>
          <a:p>
            <a:pPr indent="0" lvl="0" marL="0" rtl="0" algn="l">
              <a:spcBef>
                <a:spcPts val="0"/>
              </a:spcBef>
              <a:spcAft>
                <a:spcPts val="0"/>
              </a:spcAft>
              <a:buNone/>
            </a:pPr>
            <a:r>
              <a:t/>
            </a:r>
            <a:endParaRPr/>
          </a:p>
        </p:txBody>
      </p:sp>
      <p:sp>
        <p:nvSpPr>
          <p:cNvPr id="133" name="Google Shape;133;p2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134" name="Google Shape;134;p23"/>
          <p:cNvPicPr preferRelativeResize="0"/>
          <p:nvPr/>
        </p:nvPicPr>
        <p:blipFill>
          <a:blip r:embed="rId3">
            <a:alphaModFix/>
          </a:blip>
          <a:stretch>
            <a:fillRect/>
          </a:stretch>
        </p:blipFill>
        <p:spPr>
          <a:xfrm>
            <a:off x="838150" y="1644063"/>
            <a:ext cx="10515600" cy="425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